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IBM Plex Sans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IBM Plex Sans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  <p:ext uri="GoogleSlidesCustomDataVersion2">
      <go:slidesCustomData xmlns:go="http://customooxmlschemas.google.com/" r:id="rId63" roundtripDataSignature="AMtx7miNlJjkpWmhYwAuhlbD/WsqYSVp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DC0BC4-2111-4FD1-B120-0543F187837C}">
  <a:tblStyle styleId="{F7DC0BC4-2111-4FD1-B120-0543F18783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IBMPlexSansSemiBold-boldItalic.fntdata"/><Relationship Id="rId61" Type="http://schemas.openxmlformats.org/officeDocument/2006/relationships/font" Target="fonts/IBMPlexSansSemiBold-italic.fntdata"/><Relationship Id="rId20" Type="http://schemas.openxmlformats.org/officeDocument/2006/relationships/slide" Target="slides/slide13.xml"/><Relationship Id="rId63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IBMPlexSansSemiBo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BMPlexSans-regular.fntdata"/><Relationship Id="rId50" Type="http://schemas.openxmlformats.org/officeDocument/2006/relationships/slide" Target="slides/slide43.xml"/><Relationship Id="rId53" Type="http://schemas.openxmlformats.org/officeDocument/2006/relationships/font" Target="fonts/IBMPlexSans-italic.fntdata"/><Relationship Id="rId52" Type="http://schemas.openxmlformats.org/officeDocument/2006/relationships/font" Target="fonts/IBMPlexSans-bold.fntdata"/><Relationship Id="rId11" Type="http://schemas.openxmlformats.org/officeDocument/2006/relationships/slide" Target="slides/slide4.xml"/><Relationship Id="rId55" Type="http://schemas.openxmlformats.org/officeDocument/2006/relationships/font" Target="fonts/Roboto-regular.fntdata"/><Relationship Id="rId10" Type="http://schemas.openxmlformats.org/officeDocument/2006/relationships/slide" Target="slides/slide3.xml"/><Relationship Id="rId54" Type="http://schemas.openxmlformats.org/officeDocument/2006/relationships/font" Target="fonts/IBMPlexSans-boldItalic.fntdata"/><Relationship Id="rId13" Type="http://schemas.openxmlformats.org/officeDocument/2006/relationships/slide" Target="slides/slide6.xml"/><Relationship Id="rId57" Type="http://schemas.openxmlformats.org/officeDocument/2006/relationships/font" Target="fonts/Roboto-italic.fntdata"/><Relationship Id="rId12" Type="http://schemas.openxmlformats.org/officeDocument/2006/relationships/slide" Target="slides/slide5.xml"/><Relationship Id="rId56" Type="http://schemas.openxmlformats.org/officeDocument/2006/relationships/font" Target="fonts/Roboto-bold.fntdata"/><Relationship Id="rId15" Type="http://schemas.openxmlformats.org/officeDocument/2006/relationships/slide" Target="slides/slide8.xml"/><Relationship Id="rId59" Type="http://schemas.openxmlformats.org/officeDocument/2006/relationships/font" Target="fonts/IBMPlexSansSemiBold-regular.fntdata"/><Relationship Id="rId14" Type="http://schemas.openxmlformats.org/officeDocument/2006/relationships/slide" Target="slides/slide7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5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61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1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1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" name="Google Shape;5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p6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6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6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6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6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6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" name="Google Shape;84;p66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66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" name="Google Shape;9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7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67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67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67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67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67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67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67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67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6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5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7" name="Google Shape;117;p7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2" name="Google Shape;122;p7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7" name="Google Shape;127;p7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3" name="Google Shape;133;p7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4" name="Google Shape;13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8" name="Google Shape;138;p7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9" name="Google Shape;1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p7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4" name="Google Shape;14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7" name="Google Shape;147;p7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8" name="Google Shape;14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7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7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7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7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7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7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4"/>
          <p:cNvSpPr txBox="1"/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p8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8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8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8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7" name="Google Shape;17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0" name="Google Shape;18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5" name="Google Shape;185;p8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6" name="Google Shape;186;p84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" name="Google Shape;187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0" name="Google Shape;190;p8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85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85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3" name="Google Shape;19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8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86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" name="Google Shape;198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8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87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87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87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87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87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87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87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87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87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87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87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87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8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88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88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88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88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88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88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88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88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88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88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88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88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0" name="Google Shape;230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8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89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89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89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7" name="Google Shape;237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5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42" name="Google Shape;24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8" name="Google Shape;248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92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92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92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92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92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92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92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92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92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92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92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92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92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92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92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92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92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92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92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92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2" name="Google Shape;27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93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93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93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93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93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93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93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93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4" name="Google Shape;284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" name="Google Shape;286;p94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94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94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p94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94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94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94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94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94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94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94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94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" name="Google Shape;3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" name="Google Shape;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" name="Google Shape;4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9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" name="Google Shape;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9" name="Google Shape;49;p6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" name="Google Shape;5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file/d/1gwhpa1idMipop59KNDb3dc9PBpWVlPCL/view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gif"/><Relationship Id="rId4" Type="http://schemas.openxmlformats.org/officeDocument/2006/relationships/image" Target="../media/image33.gif"/><Relationship Id="rId5" Type="http://schemas.openxmlformats.org/officeDocument/2006/relationships/image" Target="../media/image44.gif"/><Relationship Id="rId6" Type="http://schemas.openxmlformats.org/officeDocument/2006/relationships/image" Target="../media/image5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gwhpa1idMipop59KNDb3dc9PBpWVlPCL/view?usp=sharing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gwhpa1idMipop59KNDb3dc9PBpWVlPCL/view?usp=sharing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gwhpa1idMipop59KNDb3dc9PBpWVlPCL/view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hyperlink" Target="https://drive.google.com/file/d/1PQn576YVakvlWrIgIjSP9YEf5id4cqYs/view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"/>
          <p:cNvSpPr txBox="1"/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1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4.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/>
          <p:nvPr>
            <p:ph type="title"/>
          </p:nvPr>
        </p:nvSpPr>
        <p:spPr>
          <a:xfrm>
            <a:off x="625988" y="7914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Поддерживаемые типы объединений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3" name="Google Shape;3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273" y="1800213"/>
            <a:ext cx="3847427" cy="3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5"/>
          <p:cNvSpPr txBox="1"/>
          <p:nvPr/>
        </p:nvSpPr>
        <p:spPr>
          <a:xfrm>
            <a:off x="550375" y="1249775"/>
            <a:ext cx="768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Таблицы для работы: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https://drive.google.com/file/d/1gwhpa1idMipop59KNDb3dc9PBpWVlPCL/view?usp=sharing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1" name="Google Shape;3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50" y="2397925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2" name="Google Shape;372;p16"/>
          <p:cNvGraphicFramePr/>
          <p:nvPr/>
        </p:nvGraphicFramePr>
        <p:xfrm>
          <a:off x="203225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{F7DC0BC4-2111-4FD1-B120-0543F187837C}</a:tableStyleId>
              </a:tblPr>
              <a:tblGrid>
                <a:gridCol w="1402400"/>
                <a:gridCol w="1402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Ананас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Груша 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3" name="Google Shape;373;p16"/>
          <p:cNvGraphicFramePr/>
          <p:nvPr/>
        </p:nvGraphicFramePr>
        <p:xfrm>
          <a:off x="3308238" y="1260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{F7DC0BC4-2111-4FD1-B120-0543F187837C}</a:tableStyleId>
              </a:tblPr>
              <a:tblGrid>
                <a:gridCol w="1402400"/>
                <a:gridCol w="1402400"/>
              </a:tblGrid>
              <a:tr h="3898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 B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Тыква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Дыня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0" name="Google Shape;3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000" y="1643075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7"/>
          <p:cNvSpPr txBox="1"/>
          <p:nvPr/>
        </p:nvSpPr>
        <p:spPr>
          <a:xfrm>
            <a:off x="540000" y="16430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tableB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82" name="Google Shape;382;p17"/>
          <p:cNvGraphicFramePr/>
          <p:nvPr/>
        </p:nvGraphicFramePr>
        <p:xfrm>
          <a:off x="539750" y="33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{F7DC0BC4-2111-4FD1-B120-0543F187837C}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  </a:t>
                      </a:r>
                      <a:endParaRPr b="1"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b="1"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  </a:t>
                      </a:r>
                      <a:endParaRPr b="1"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b="1"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18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18"/>
          <p:cNvSpPr txBox="1"/>
          <p:nvPr>
            <p:ph idx="2" type="subTitle"/>
          </p:nvPr>
        </p:nvSpPr>
        <p:spPr>
          <a:xfrm>
            <a:off x="639900" y="1362050"/>
            <a:ext cx="6218100" cy="26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rgbClr val="9900FF"/>
                </a:solidFill>
              </a:rPr>
              <a:t>SELECT </a:t>
            </a:r>
            <a:r>
              <a:rPr b="1" lang="ru-RU">
                <a:solidFill>
                  <a:schemeClr val="dk1"/>
                </a:solidFill>
              </a:rPr>
              <a:t>column_list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rgbClr val="9900FF"/>
                </a:solidFill>
              </a:rPr>
              <a:t>FROM </a:t>
            </a:r>
            <a:r>
              <a:rPr b="1" lang="ru-RU">
                <a:solidFill>
                  <a:schemeClr val="dk1"/>
                </a:solidFill>
              </a:rPr>
              <a:t>table_1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rgbClr val="9900FF"/>
                </a:solidFill>
              </a:rPr>
              <a:t>INNER JOIN</a:t>
            </a:r>
            <a:r>
              <a:rPr b="1" lang="ru-RU">
                <a:solidFill>
                  <a:srgbClr val="FFFFFF"/>
                </a:solidFill>
              </a:rPr>
              <a:t> </a:t>
            </a:r>
            <a:r>
              <a:rPr b="1" lang="ru-RU">
                <a:solidFill>
                  <a:schemeClr val="dk1"/>
                </a:solidFill>
              </a:rPr>
              <a:t>table_2 </a:t>
            </a:r>
            <a:r>
              <a:rPr b="1" lang="ru-RU">
                <a:solidFill>
                  <a:srgbClr val="9900FF"/>
                </a:solidFill>
              </a:rPr>
              <a:t>ON </a:t>
            </a:r>
            <a:r>
              <a:rPr b="1" lang="ru-RU">
                <a:solidFill>
                  <a:schemeClr val="dk1"/>
                </a:solidFill>
              </a:rPr>
              <a:t>join_condition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dk1"/>
                </a:solidFill>
              </a:rPr>
              <a:t>USING: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rgbClr val="9900FF"/>
                </a:solidFill>
              </a:rPr>
              <a:t>SELECT </a:t>
            </a:r>
            <a:r>
              <a:rPr b="1" lang="ru-RU">
                <a:solidFill>
                  <a:srgbClr val="141414"/>
                </a:solidFill>
              </a:rPr>
              <a:t>column_list</a:t>
            </a:r>
            <a:endParaRPr b="1">
              <a:solidFill>
                <a:srgbClr val="1414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rgbClr val="9900FF"/>
                </a:solidFill>
              </a:rPr>
              <a:t>FROM </a:t>
            </a:r>
            <a:r>
              <a:rPr b="1" lang="ru-RU">
                <a:solidFill>
                  <a:srgbClr val="141414"/>
                </a:solidFill>
              </a:rPr>
              <a:t>table_1</a:t>
            </a:r>
            <a:endParaRPr b="1">
              <a:solidFill>
                <a:srgbClr val="14141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INNER JOIN</a:t>
            </a:r>
            <a:r>
              <a:rPr b="1" lang="ru-RU">
                <a:solidFill>
                  <a:srgbClr val="141414"/>
                </a:solidFill>
              </a:rPr>
              <a:t> table_2 </a:t>
            </a:r>
            <a:r>
              <a:rPr b="1" lang="ru-RU">
                <a:solidFill>
                  <a:schemeClr val="accent1"/>
                </a:solidFill>
              </a:rPr>
              <a:t>USING </a:t>
            </a:r>
            <a:r>
              <a:rPr b="1" lang="ru-RU">
                <a:solidFill>
                  <a:srgbClr val="141414"/>
                </a:solidFill>
              </a:rPr>
              <a:t>(column_name);</a:t>
            </a:r>
            <a:br>
              <a:rPr b="1" lang="ru-RU">
                <a:solidFill>
                  <a:schemeClr val="dk1"/>
                </a:solidFill>
              </a:rPr>
            </a:br>
            <a:r>
              <a:rPr b="1" lang="ru-RU">
                <a:solidFill>
                  <a:schemeClr val="dk1"/>
                </a:solidFill>
              </a:rPr>
              <a:t>Задание: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</a:rPr>
              <a:t>Выведите участников, которые также являются членами комитета, используйте INNER JOIN (пересечение 2 таблиц по имени)</a:t>
            </a:r>
            <a:r>
              <a:rPr lang="ru-RU">
                <a:solidFill>
                  <a:srgbClr val="FFFFFF"/>
                </a:solidFill>
              </a:rPr>
              <a:t>;</a:t>
            </a:r>
            <a:endParaRPr/>
          </a:p>
        </p:txBody>
      </p:sp>
      <p:pic>
        <p:nvPicPr>
          <p:cNvPr id="390" name="Google Shape;3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648" y="1131036"/>
            <a:ext cx="3172025" cy="18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FULL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19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 txBox="1"/>
          <p:nvPr>
            <p:ph idx="2" type="subTitle"/>
          </p:nvPr>
        </p:nvSpPr>
        <p:spPr>
          <a:xfrm>
            <a:off x="540000" y="1555375"/>
            <a:ext cx="2778900" cy="26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SELECT </a:t>
            </a:r>
            <a:r>
              <a:rPr b="1" lang="ru-RU">
                <a:solidFill>
                  <a:schemeClr val="dk1"/>
                </a:solidFill>
              </a:rPr>
              <a:t>* </a:t>
            </a:r>
            <a:r>
              <a:rPr b="1" lang="ru-RU">
                <a:solidFill>
                  <a:schemeClr val="accent1"/>
                </a:solidFill>
              </a:rPr>
              <a:t>FROM </a:t>
            </a:r>
            <a:r>
              <a:rPr b="1" lang="ru-RU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LEFT JOIN</a:t>
            </a:r>
            <a:r>
              <a:rPr b="1" lang="ru-RU">
                <a:solidFill>
                  <a:schemeClr val="dk1"/>
                </a:solidFill>
              </a:rPr>
              <a:t> B </a:t>
            </a:r>
            <a:r>
              <a:rPr b="1" lang="ru-RU">
                <a:solidFill>
                  <a:schemeClr val="accent1"/>
                </a:solidFill>
              </a:rPr>
              <a:t>ON </a:t>
            </a:r>
            <a:r>
              <a:rPr b="1" lang="ru-RU">
                <a:solidFill>
                  <a:schemeClr val="dk1"/>
                </a:solidFill>
              </a:rPr>
              <a:t>A.key = B.key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UNION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SELECT </a:t>
            </a:r>
            <a:r>
              <a:rPr b="1" lang="ru-RU">
                <a:solidFill>
                  <a:schemeClr val="dk1"/>
                </a:solidFill>
              </a:rPr>
              <a:t>* </a:t>
            </a:r>
            <a:r>
              <a:rPr b="1" lang="ru-RU">
                <a:solidFill>
                  <a:schemeClr val="accent1"/>
                </a:solidFill>
              </a:rPr>
              <a:t>FROM </a:t>
            </a:r>
            <a:r>
              <a:rPr b="1" lang="ru-RU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</a:rPr>
              <a:t>RIGHT JOIN</a:t>
            </a:r>
            <a:r>
              <a:rPr b="1" lang="ru-RU">
                <a:solidFill>
                  <a:schemeClr val="dk1"/>
                </a:solidFill>
              </a:rPr>
              <a:t> B </a:t>
            </a:r>
            <a:r>
              <a:rPr b="1" lang="ru-RU">
                <a:solidFill>
                  <a:schemeClr val="accent1"/>
                </a:solidFill>
              </a:rPr>
              <a:t>ON </a:t>
            </a:r>
            <a:r>
              <a:rPr b="1" lang="ru-RU">
                <a:solidFill>
                  <a:schemeClr val="dk1"/>
                </a:solidFill>
              </a:rPr>
              <a:t>A.key = B.key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625" y="1017450"/>
            <a:ext cx="5544375" cy="2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 txBox="1"/>
          <p:nvPr/>
        </p:nvSpPr>
        <p:spPr>
          <a:xfrm>
            <a:off x="540000" y="3364175"/>
            <a:ext cx="62145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Ссылка на материалы: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https://drive.google.com/file/d/18cpqHW2kKRnWFX1TUiziYUX8YrdVHAPL/view?usp=sharing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FULL JOIN: UNION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8" name="Google Shape;4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313" y="1283425"/>
            <a:ext cx="4521382" cy="3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FULL JOIN: </a:t>
            </a:r>
            <a:r>
              <a:rPr b="1" lang="ru-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5" name="Google Shape;4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175" y="1212000"/>
            <a:ext cx="4140688" cy="3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22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3" name="Google Shape;4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4" name="Google Shape;424;p22"/>
          <p:cNvGraphicFramePr/>
          <p:nvPr/>
        </p:nvGraphicFramePr>
        <p:xfrm>
          <a:off x="203225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{F7DC0BC4-2111-4FD1-B120-0543F187837C}</a:tableStyleId>
              </a:tblPr>
              <a:tblGrid>
                <a:gridCol w="1402400"/>
                <a:gridCol w="1402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Ананас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Груша    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5" name="Google Shape;425;p22"/>
          <p:cNvGraphicFramePr/>
          <p:nvPr/>
        </p:nvGraphicFramePr>
        <p:xfrm>
          <a:off x="3308238" y="1260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{F7DC0BC4-2111-4FD1-B120-0543F187837C}</a:tableStyleId>
              </a:tblPr>
              <a:tblGrid>
                <a:gridCol w="1402400"/>
                <a:gridCol w="1402400"/>
              </a:tblGrid>
              <a:tr h="3898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 B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59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Тыква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Дыня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68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endParaRPr sz="1400" u="none" cap="none" strike="noStrike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 sz="14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1" name="Google Shape;431;p23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3" name="Google Shape;4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3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OUTER JOIN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Выбираем все записи из таблицы А и совпавшие записи из таблицы B. Если совпадение отсутствует, то правая сторона будет содержать значение null, т.к. управляющая таблица левая, об этом говорит ключевое слово LEFT.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24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2" name="Google Shape;4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 txBox="1"/>
          <p:nvPr/>
        </p:nvSpPr>
        <p:spPr>
          <a:xfrm>
            <a:off x="540000" y="1398125"/>
            <a:ext cx="575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OUTER JOIN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 b="0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693950" y="275545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id  name       id    name</a:t>
            </a:r>
            <a:endParaRPr b="1" i="0" sz="135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--  ----       --    ----</a:t>
            </a:r>
            <a:endParaRPr b="0" i="0" sz="135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1   Яблоко     2     Яблоко</a:t>
            </a:r>
            <a:endParaRPr b="0" i="0" sz="135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2   Ананас     null  null</a:t>
            </a:r>
            <a:endParaRPr b="0" i="0" sz="135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3   Банан      4     Банан</a:t>
            </a:r>
            <a:endParaRPr b="0" i="0" sz="135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-RU" sz="135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4   Груша      null  null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09" name="Google Shape;3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25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540000" y="1398125"/>
            <a:ext cx="48417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</a:t>
            </a:r>
            <a:r>
              <a:rPr b="0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участников, которые являются членами комитета (Используя LEFT JOIN, выполните соединение двух таблиц  по полю “Имя”)</a:t>
            </a:r>
            <a:endParaRPr b="0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2.* 	</a:t>
            </a:r>
            <a:r>
              <a:rPr b="0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участников, которые не являются членами комитета</a:t>
            </a:r>
            <a:endParaRPr b="0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570" y="1398125"/>
            <a:ext cx="2356193" cy="13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6175" y="3013325"/>
            <a:ext cx="2135007" cy="13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26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OUTER JOIN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tableB.name = tableA.name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Выбираем все записи из таблицы B и совпавшие записи из таблицы A. Если совпадение отсутствует, то левая сторона будет содержать значение null, т.к. управляющая таблица правая, об этом говорит ключевое слово RIGHT.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3" name="Google Shape;4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900" y="1283425"/>
            <a:ext cx="19050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/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JOIN: уникальные данные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 правой таблицы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9" name="Google Shape;469;p27"/>
          <p:cNvSpPr txBox="1"/>
          <p:nvPr>
            <p:ph idx="2" type="subTitle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1" name="Google Shape;471;p27"/>
          <p:cNvSpPr txBox="1"/>
          <p:nvPr/>
        </p:nvSpPr>
        <p:spPr>
          <a:xfrm>
            <a:off x="539750" y="1755338"/>
            <a:ext cx="5756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OUTER JOIN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b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tableA.id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 </a:t>
            </a: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null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27"/>
          <p:cNvSpPr txBox="1"/>
          <p:nvPr/>
        </p:nvSpPr>
        <p:spPr>
          <a:xfrm>
            <a:off x="540000" y="318637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60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id    name    id  name</a:t>
            </a:r>
            <a:endParaRPr b="1" i="0" sz="160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60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--    ----    --  ----</a:t>
            </a:r>
            <a:endParaRPr b="0" i="0" sz="160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60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null  null    1   Тыква</a:t>
            </a:r>
            <a:endParaRPr b="0" i="0" sz="160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null  null    3   Дыня</a:t>
            </a:r>
            <a:endParaRPr b="1" i="0" sz="1600" u="none" cap="none" strike="noStrike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3" name="Google Shape;4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450" y="1439875"/>
            <a:ext cx="19050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5450" y="3186525"/>
            <a:ext cx="1871000" cy="11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"/>
          <p:cNvSpPr txBox="1"/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JOIN: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28"/>
          <p:cNvSpPr txBox="1"/>
          <p:nvPr>
            <p:ph idx="2" type="subTitle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28"/>
          <p:cNvSpPr txBox="1"/>
          <p:nvPr/>
        </p:nvSpPr>
        <p:spPr>
          <a:xfrm>
            <a:off x="539750" y="1500188"/>
            <a:ext cx="575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	Найти членов комитета, которых нет в members с помощью RIGHT JOIN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Выполнить RIGHT JOIN между 2 таблицами по полю “Имя”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3" name="Google Shape;4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2225" y="3185922"/>
            <a:ext cx="2043900" cy="125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5070" y="1694125"/>
            <a:ext cx="2118225" cy="1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0" name="Google Shape;490;p29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29"/>
          <p:cNvSpPr txBox="1"/>
          <p:nvPr/>
        </p:nvSpPr>
        <p:spPr>
          <a:xfrm>
            <a:off x="540000" y="1398125"/>
            <a:ext cx="5271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select_list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table_1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table_2;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Перекрестное соединение создает декартово произведение строк из соединенных таблиц. </a:t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Предположим, что в первой таблице есть </a:t>
            </a:r>
            <a:r>
              <a:rPr b="1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 </a:t>
            </a: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строк, а во второй таблице есть </a:t>
            </a:r>
            <a:r>
              <a:rPr b="1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строк. Перекрестное соединение, которое соединяет таблицы, возвращает </a:t>
            </a:r>
            <a:r>
              <a:rPr b="1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nxm</a:t>
            </a: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строк.</a:t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3" name="Google Shape;4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3350" y="1416938"/>
            <a:ext cx="3700652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0" name="Google Shape;5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700" y="19005"/>
            <a:ext cx="5647051" cy="50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6" name="Google Shape;506;p31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31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select_list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table_1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table_2;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i="0" sz="1400" u="none" cap="none" strike="noStrike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	Выведите перекрестное произведение таблиц members - committees</a:t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32"/>
          <p:cNvSpPr txBox="1"/>
          <p:nvPr>
            <p:ph idx="2" type="subTitle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15мин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6" name="Google Shape;516;p32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m.member_id, 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m.name AS member, 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c.committee_id, 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c.name AS committee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members m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committees c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7" name="Google Shape;5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25" y="1131025"/>
            <a:ext cx="2968801" cy="38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088" y="1362775"/>
            <a:ext cx="6690373" cy="324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3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Объединение таблиц (UNION)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Соединение таблиц  (JOIN)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подзапросов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UNION: пример</a:t>
            </a:r>
            <a:endParaRPr/>
          </a:p>
        </p:txBody>
      </p:sp>
      <p:pic>
        <p:nvPicPr>
          <p:cNvPr id="536" name="Google Shape;5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35"/>
          <p:cNvSpPr txBox="1"/>
          <p:nvPr/>
        </p:nvSpPr>
        <p:spPr>
          <a:xfrm>
            <a:off x="431050" y="1186500"/>
            <a:ext cx="4671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t1</a:t>
            </a:r>
            <a:b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id I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NT PRIMARY KEY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t2 </a:t>
            </a:r>
            <a:b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id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 PRIMARY KEY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t1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(1),(2),(3);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t2 VALUES (2),(3),(4);</a:t>
            </a:r>
            <a:b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- UNION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id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t1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id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t2;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9" name="Google Shape;5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938" y="2073050"/>
            <a:ext cx="2913568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/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/>
          </a:p>
        </p:txBody>
      </p:sp>
      <p:pic>
        <p:nvPicPr>
          <p:cNvPr id="545" name="Google Shape;5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6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490600" y="1190525"/>
            <a:ext cx="5694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Табличка для работы: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https://drive.google.com/file/d/1PQn576YVakvlWrIgIjSP9YEf5id4cqYs/view?usp=sharing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Получить список пользователей и клиентов, удалив одинаковых клиентов и пользователей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</a:t>
            </a: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Получить список пользователей и клиентов. Дубликаты удалять не нужно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 UNION vs JOIN</a:t>
            </a:r>
            <a:endParaRPr/>
          </a:p>
        </p:txBody>
      </p:sp>
      <p:pic>
        <p:nvPicPr>
          <p:cNvPr id="553" name="Google Shape;5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7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5" name="Google Shape;5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00" y="1585936"/>
            <a:ext cx="6006473" cy="276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IN</a:t>
            </a:r>
            <a:endParaRPr/>
          </a:p>
        </p:txBody>
      </p:sp>
      <p:pic>
        <p:nvPicPr>
          <p:cNvPr id="561" name="Google Shape;5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8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38"/>
          <p:cNvSpPr txBox="1"/>
          <p:nvPr>
            <p:ph idx="2" type="subTitle"/>
          </p:nvPr>
        </p:nvSpPr>
        <p:spPr>
          <a:xfrm>
            <a:off x="539750" y="1320325"/>
            <a:ext cx="72765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>
                <a:solidFill>
                  <a:schemeClr val="accent1"/>
                </a:solidFill>
                <a:highlight>
                  <a:srgbClr val="FFFFFF"/>
                </a:highlight>
              </a:rPr>
              <a:t>SELECT </a:t>
            </a:r>
            <a:r>
              <a:rPr b="1" i="1" lang="ru-RU">
                <a:solidFill>
                  <a:schemeClr val="dk1"/>
                </a:solidFill>
                <a:highlight>
                  <a:srgbClr val="FFFFFF"/>
                </a:highlight>
              </a:rPr>
              <a:t>column_name(s)</a:t>
            </a:r>
            <a:endParaRPr b="1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>
                <a:solidFill>
                  <a:schemeClr val="accent1"/>
                </a:solidFill>
                <a:highlight>
                  <a:srgbClr val="FFFFFF"/>
                </a:highlight>
              </a:rPr>
              <a:t>FROM </a:t>
            </a:r>
            <a:r>
              <a:rPr b="1" i="1" lang="ru-RU">
                <a:solidFill>
                  <a:schemeClr val="dk1"/>
                </a:solidFill>
                <a:highlight>
                  <a:srgbClr val="FFFFFF"/>
                </a:highlight>
              </a:rPr>
              <a:t>table_name</a:t>
            </a:r>
            <a:endParaRPr b="1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>
                <a:solidFill>
                  <a:schemeClr val="accent1"/>
                </a:solidFill>
              </a:rPr>
              <a:t>WHERE </a:t>
            </a:r>
            <a:r>
              <a:rPr b="1" i="1" lang="ru-RU">
                <a:solidFill>
                  <a:schemeClr val="dk1"/>
                </a:solidFill>
                <a:highlight>
                  <a:srgbClr val="FFFFFF"/>
                </a:highlight>
              </a:rPr>
              <a:t>column_name</a:t>
            </a: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-RU">
                <a:solidFill>
                  <a:schemeClr val="accent1"/>
                </a:solidFill>
                <a:highlight>
                  <a:srgbClr val="FFFFFF"/>
                </a:highlight>
              </a:rPr>
              <a:t>IN </a:t>
            </a: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ru-RU">
                <a:solidFill>
                  <a:schemeClr val="dk1"/>
                </a:solidFill>
                <a:highlight>
                  <a:srgbClr val="FFFFFF"/>
                </a:highlight>
              </a:rPr>
              <a:t>value1</a:t>
            </a: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b="1" i="1" lang="ru-RU">
                <a:solidFill>
                  <a:schemeClr val="dk1"/>
                </a:solidFill>
                <a:highlight>
                  <a:srgbClr val="FFFFFF"/>
                </a:highlight>
              </a:rPr>
              <a:t> value2</a:t>
            </a: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  <a:t>, ...);</a:t>
            </a:r>
            <a:b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  <a:t>Таблица:</a:t>
            </a:r>
            <a:br>
              <a:rPr b="1" lang="ru-RU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https://drive.google.com/file/d/1PQn576YVakvlWrIgIjSP9YEf5id4cqYs/view?usp=sharing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“А” в последовательности 'A', 'B', 'C', 'D'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“Z” в последовательности 'A', 'B', 'C', 'D'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Получить </a:t>
            </a:r>
            <a:r>
              <a:rPr lang="ru-RU">
                <a:solidFill>
                  <a:schemeClr val="dk1"/>
                </a:solidFill>
                <a:highlight>
                  <a:schemeClr val="lt1"/>
                </a:highlight>
              </a:rPr>
              <a:t>записи </a:t>
            </a: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из таблицы “clients” , в которых первое имя является </a:t>
            </a:r>
            <a:r>
              <a:rPr lang="ru-RU">
                <a:solidFill>
                  <a:schemeClr val="dk1"/>
                </a:solidFill>
                <a:highlight>
                  <a:schemeClr val="lt1"/>
                </a:highlight>
              </a:rPr>
              <a:t>элементом последовательности ('alex', 'Dmitry', 'Leonid', 'Olga').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Выберите все логины из таблицы “users”, кроме “Mikle”.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p39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/>
          </a:p>
        </p:txBody>
      </p:sp>
      <p:pic>
        <p:nvPicPr>
          <p:cNvPr id="571" name="Google Shape;5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050" y="1855525"/>
            <a:ext cx="5231139" cy="31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9"/>
          <p:cNvSpPr txBox="1"/>
          <p:nvPr/>
        </p:nvSpPr>
        <p:spPr>
          <a:xfrm>
            <a:off x="539750" y="1024225"/>
            <a:ext cx="55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Табличка: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https://drive.google.com/file/d/1PQn576YVakvlWrIgIjSP9YEf5id4cqYs/view?usp=sharing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9" name="Google Shape;579;p40"/>
          <p:cNvSpPr txBox="1"/>
          <p:nvPr>
            <p:ph idx="2" type="subTitle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1.	Получите из таблицы "Сотрудники" только тех сотрудников, которые в данный момент работают над любым из активных проектов.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2.	Проверьте, существует ли сотрудник с идентификатором 1004 в таблице сотрудников или нет.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580" name="Google Shape;580;p40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p41"/>
          <p:cNvSpPr txBox="1"/>
          <p:nvPr>
            <p:ph idx="2" type="subTitle"/>
          </p:nvPr>
        </p:nvSpPr>
        <p:spPr>
          <a:xfrm>
            <a:off x="539750" y="1571625"/>
            <a:ext cx="62901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EXISTS используется для проверки существования данных в подзапросе, тогда как IN используется для минимизации множественных условий ИЛИ.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останавливает свое дальнейшее выполнение, как только находит первое истинное вхождение, тогда как оператор IN сравнивает все значения, присутствующие внутри него.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не выполняет сравнение между родительским запросом и дочерним запросом, тогда как оператор IN выполняет сравнение между родительским запросом и дочерним запросом.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88" name="Google Shape;588;p41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EXISTS VS IN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42"/>
          <p:cNvSpPr txBox="1"/>
          <p:nvPr>
            <p:ph idx="2" type="subTitle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Табличка:</a:t>
            </a:r>
            <a:br>
              <a:rPr lang="ru-RU" sz="1800"/>
            </a:br>
            <a:r>
              <a:rPr lang="ru-RU" sz="1800"/>
              <a:t>https://drive.google.com/file/d/1PQn576YVakvlWrIgIjSP9YEf5id4cqYs/view?usp=sharing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1.	Выбрать код , название города и популяцию , код , города и популяцию где код города больше текущего кода города на 2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2.	Вывести марку авто - а так же сколько авто такой марки в таблице , вывести записи где количество авто такой марки больше 2, записи на должны дублироваться</a:t>
            </a:r>
            <a:endParaRPr sz="1800"/>
          </a:p>
        </p:txBody>
      </p:sp>
      <p:sp>
        <p:nvSpPr>
          <p:cNvPr id="596" name="Google Shape;596;p42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Задачки из собеседований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43"/>
          <p:cNvSpPr txBox="1"/>
          <p:nvPr>
            <p:ph idx="2" type="subTitle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Табличка:</a:t>
            </a:r>
            <a:br>
              <a:rPr lang="ru-RU" sz="1800"/>
            </a:br>
            <a:r>
              <a:rPr lang="ru-RU" sz="1800"/>
              <a:t>https://drive.google.com/file/d/1PQn576YVakvlWrIgIjSP9YEf5id4cqYs/view?usp=sharing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3.	Вывести Марку и цвет автомобиля - имя и фамилию покупателя, для всех покупателей, которые живут в городе с населением больше 1 млн человек.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4.	Вывести на экран людей которые живут в городах с населением больше 1000000 , если людей с таким же именем нет в таблице MAN</a:t>
            </a:r>
            <a:endParaRPr sz="1800"/>
          </a:p>
        </p:txBody>
      </p:sp>
      <p:sp>
        <p:nvSpPr>
          <p:cNvPr id="604" name="Google Shape;604;p43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Задачки из собеседований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5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5" name="Google Shape;615;p45"/>
          <p:cNvSpPr txBox="1"/>
          <p:nvPr/>
        </p:nvSpPr>
        <p:spPr>
          <a:xfrm>
            <a:off x="539750" y="1107075"/>
            <a:ext cx="7277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Табличка:</a:t>
            </a:r>
            <a:b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https://drive.google.com/file/d/1PQn576YVakvlWrIgIjSP9YEf5id4cqYs/view?usp=sharing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Вывести на экран, сколько машин каждого цвета  для машин марок BMW и LADA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Вывести на экран марку авто(количество) и количество авто не этой марки.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 машин, их них </a:t>
            </a:r>
            <a:r>
              <a:rPr b="0" i="1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20 - BMW и 80 машин другой марки ,  AUDI - 30 и 70 машин другой марки, LADA - 15, 85 авто другой марки</a:t>
            </a:r>
            <a:endParaRPr b="0" i="1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№3.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Даны 2 таблицы, созданные следующим образом: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 test_a (id INT, test varchar(10));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 test_b (id INT);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1" name="Google Shape;621;p46"/>
          <p:cNvSpPr txBox="1"/>
          <p:nvPr/>
        </p:nvSpPr>
        <p:spPr>
          <a:xfrm>
            <a:off x="611200" y="535575"/>
            <a:ext cx="7277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test_a(id, test) values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 'A'),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(20, 'A'),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(30, 'F'),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(40, 'D'),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(50, 'C');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test_b(id) values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(30),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(50);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вернет строки из таблицы test_a, id которых нет в таблице test_b, НЕ используя ключевого слова NOT.</a:t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7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9" name="Google Shape;629;p47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b="0" i="0" sz="24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0" name="Google Shape;630;p47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/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3" name="Google Shape;333;p5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объединения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39" name="Google Shape;339;p7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45" name="Google Shape;345;p9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Orders order by id union select id, city from Sellers order by city;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city, seller_id from Orders and select city, id from Select order by id;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Orders union select id, city from Sellers order by id;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>
                <a:solidFill>
                  <a:srgbClr val="333333"/>
                </a:solidFill>
                <a:highlight>
                  <a:schemeClr val="lt1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